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ink/ink3.xml" ContentType="application/inkml+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handoutMasterIdLst>
    <p:handoutMasterId r:id="rId15"/>
  </p:handoutMasterIdLst>
  <p:sldIdLst>
    <p:sldId id="256" r:id="rId2"/>
    <p:sldId id="271" r:id="rId3"/>
    <p:sldId id="257" r:id="rId4"/>
    <p:sldId id="258" r:id="rId5"/>
    <p:sldId id="260" r:id="rId6"/>
    <p:sldId id="261" r:id="rId7"/>
    <p:sldId id="263" r:id="rId8"/>
    <p:sldId id="264" r:id="rId9"/>
    <p:sldId id="265" r:id="rId10"/>
    <p:sldId id="266" r:id="rId11"/>
    <p:sldId id="268" r:id="rId12"/>
    <p:sldId id="270" r:id="rId13"/>
  </p:sldIdLst>
  <p:sldSz cx="9144000" cy="6858000" type="screen4x3"/>
  <p:notesSz cx="6797675" cy="99282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4660"/>
  </p:normalViewPr>
  <p:slideViewPr>
    <p:cSldViewPr>
      <p:cViewPr varScale="1">
        <p:scale>
          <a:sx n="82" d="100"/>
          <a:sy n="82" d="100"/>
        </p:scale>
        <p:origin x="1565" y="72"/>
      </p:cViewPr>
      <p:guideLst>
        <p:guide orient="horz" pos="2160"/>
        <p:guide pos="2880"/>
      </p:guideLst>
    </p:cSldViewPr>
  </p:slideViewPr>
  <p:notesTextViewPr>
    <p:cViewPr>
      <p:scale>
        <a:sx n="400" d="100"/>
        <a:sy n="4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a:defRPr sz="1200"/>
            </a:lvl1pPr>
          </a:lstStyle>
          <a:p>
            <a:fld id="{0141BBB8-3768-4E0E-8832-0A57789E14FF}" type="datetimeFigureOut">
              <a:rPr lang="en-GB" smtClean="0"/>
              <a:pPr/>
              <a:t>14/05/2018</a:t>
            </a:fld>
            <a:endParaRPr lang="en-GB"/>
          </a:p>
        </p:txBody>
      </p:sp>
      <p:sp>
        <p:nvSpPr>
          <p:cNvPr id="4" name="Footer Placeholder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a:defRPr sz="1200"/>
            </a:lvl1pPr>
          </a:lstStyle>
          <a:p>
            <a:fld id="{71C355DF-C148-4CEB-85A2-A8AD4227A2C0}" type="slidenum">
              <a:rPr lang="en-GB" smtClean="0"/>
              <a:pPr/>
              <a:t>‹Nr.›</a:t>
            </a:fld>
            <a:endParaRPr lang="en-GB"/>
          </a:p>
        </p:txBody>
      </p:sp>
    </p:spTree>
    <p:extLst>
      <p:ext uri="{BB962C8B-B14F-4D97-AF65-F5344CB8AC3E}">
        <p14:creationId xmlns:p14="http://schemas.microsoft.com/office/powerpoint/2010/main" val="199825506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08T16:45:45.708"/>
    </inkml:context>
    <inkml:brush xml:id="br0">
      <inkml:brushProperty name="width" value="0.025" units="cm"/>
      <inkml:brushProperty name="height" value="0.025" units="cm"/>
    </inkml:brush>
  </inkml:definitions>
  <inkml:trace contextRef="#ctx0" brushRef="#br0">24292 8574 12480,'0'0'4607,"0"0"-3583,16 16-288,-16-16-256,15 15-416,-15-15-864,0 0 416,0 0-3359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08T16:45:46.423"/>
    </inkml:context>
    <inkml:brush xml:id="br0">
      <inkml:brushProperty name="width" value="0.025" units="cm"/>
      <inkml:brushProperty name="height" value="0.025" units="cm"/>
    </inkml:brush>
  </inkml:definitions>
  <inkml:trace contextRef="#ctx0" brushRef="#br0">21521 8651 14048,'0'0'5183,"0"0"-3999,0 0-352,16 0-192,-16 0-1344,15 0 384,0-15-4032,0 15 2401,1 0-6305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17-10-08T16:45:46.592"/>
    </inkml:context>
    <inkml:brush xml:id="br0">
      <inkml:brushProperty name="width" value="0.025" units="cm"/>
      <inkml:brushProperty name="height" value="0.025" units="cm"/>
    </inkml:brush>
  </inkml:definitions>
  <inkml:trace contextRef="#ctx0" brushRef="#br0">21813 8544 15776,'0'-15'5855,"0"30"-4543,0-15-384,0 0-1120,0 0-96,0 0-2784,16 0 1696,-2 0-7071,2-15 4703,-16-1-480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5BDEB7E5-0205-4DE4-84CC-4748F04BF1CC}" type="datetimeFigureOut">
              <a:rPr lang="en-US" smtClean="0"/>
              <a:pPr/>
              <a:t>5/14/2018</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5BEBF2B7-5D26-49DE-90B0-1F0CC1947CD2}" type="slidenum">
              <a:rPr lang="en-US" smtClean="0"/>
              <a:pPr/>
              <a:t>‹Nr.›</a:t>
            </a:fld>
            <a:endParaRPr lang="en-US"/>
          </a:p>
        </p:txBody>
      </p:sp>
    </p:spTree>
    <p:extLst>
      <p:ext uri="{BB962C8B-B14F-4D97-AF65-F5344CB8AC3E}">
        <p14:creationId xmlns:p14="http://schemas.microsoft.com/office/powerpoint/2010/main" val="2043037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844824"/>
            <a:ext cx="7126560" cy="1470025"/>
          </a:xfrm>
        </p:spPr>
        <p:txBody>
          <a:bodyPr/>
          <a:lstStyle/>
          <a:p>
            <a:r>
              <a:rPr lang="en-US"/>
              <a:t>Click to edit Master title style</a:t>
            </a:r>
            <a:endParaRPr lang="fr-FR" dirty="0"/>
          </a:p>
        </p:txBody>
      </p:sp>
      <p:sp>
        <p:nvSpPr>
          <p:cNvPr id="3" name="Subtitle 2"/>
          <p:cNvSpPr>
            <a:spLocks noGrp="1"/>
          </p:cNvSpPr>
          <p:nvPr>
            <p:ph type="subTitle" idx="1"/>
          </p:nvPr>
        </p:nvSpPr>
        <p:spPr>
          <a:xfrm>
            <a:off x="683568" y="3573016"/>
            <a:ext cx="7128792"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3777277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r-F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12"/>
          </p:nvPr>
        </p:nvSpPr>
        <p:spPr/>
        <p:txBody>
          <a:bodyPr/>
          <a:lstStyle/>
          <a:p>
            <a:fld id="{112F3AA7-8D1D-4094-95D7-0F0AD16921C5}" type="slidenum">
              <a:rPr lang="fr-FR" smtClean="0"/>
              <a:pPr/>
              <a:t>‹Nr.›</a:t>
            </a:fld>
            <a:endParaRPr lang="fr-FR"/>
          </a:p>
        </p:txBody>
      </p:sp>
    </p:spTree>
    <p:extLst>
      <p:ext uri="{BB962C8B-B14F-4D97-AF65-F5344CB8AC3E}">
        <p14:creationId xmlns:p14="http://schemas.microsoft.com/office/powerpoint/2010/main" val="708096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heme" Target="../theme/theme1.xml"/><Relationship Id="rId7"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jpe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24745"/>
            <a:ext cx="7283152" cy="504056"/>
          </a:xfrm>
          <a:prstGeom prst="rect">
            <a:avLst/>
          </a:prstGeom>
        </p:spPr>
        <p:txBody>
          <a:bodyPr vert="horz" lIns="91440" tIns="45720" rIns="91440" bIns="45720" rtlCol="0" anchor="ctr">
            <a:normAutofit/>
          </a:bodyPr>
          <a:lstStyle/>
          <a:p>
            <a:r>
              <a:rPr lang="en-US"/>
              <a:t>Click to edit Master title style</a:t>
            </a:r>
            <a:endParaRPr lang="fr-FR" dirty="0"/>
          </a:p>
        </p:txBody>
      </p:sp>
      <p:sp>
        <p:nvSpPr>
          <p:cNvPr id="3" name="Text Placeholder 2"/>
          <p:cNvSpPr>
            <a:spLocks noGrp="1"/>
          </p:cNvSpPr>
          <p:nvPr>
            <p:ph type="body" idx="1"/>
          </p:nvPr>
        </p:nvSpPr>
        <p:spPr>
          <a:xfrm>
            <a:off x="457200" y="1700807"/>
            <a:ext cx="7283152" cy="452371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dirty="0"/>
          </a:p>
        </p:txBody>
      </p:sp>
      <p:sp>
        <p:nvSpPr>
          <p:cNvPr id="6" name="Slide Number Placeholder 5"/>
          <p:cNvSpPr>
            <a:spLocks noGrp="1"/>
          </p:cNvSpPr>
          <p:nvPr>
            <p:ph type="sldNum" sz="quarter" idx="4"/>
          </p:nvPr>
        </p:nvSpPr>
        <p:spPr>
          <a:xfrm>
            <a:off x="7092280" y="6560259"/>
            <a:ext cx="648072" cy="196131"/>
          </a:xfrm>
          <a:prstGeom prst="rect">
            <a:avLst/>
          </a:prstGeom>
        </p:spPr>
        <p:txBody>
          <a:bodyPr vert="horz" lIns="91440" tIns="45720" rIns="91440" bIns="45720" rtlCol="0" anchor="ctr"/>
          <a:lstStyle>
            <a:lvl1pPr algn="r">
              <a:defRPr sz="1200">
                <a:solidFill>
                  <a:srgbClr val="C00000"/>
                </a:solidFill>
              </a:defRPr>
            </a:lvl1pPr>
          </a:lstStyle>
          <a:p>
            <a:fld id="{112F3AA7-8D1D-4094-95D7-0F0AD16921C5}" type="slidenum">
              <a:rPr lang="fr-FR" smtClean="0"/>
              <a:pPr/>
              <a:t>‹Nr.›</a:t>
            </a:fld>
            <a:endParaRPr lang="fr-FR" dirty="0"/>
          </a:p>
        </p:txBody>
      </p:sp>
      <p:sp>
        <p:nvSpPr>
          <p:cNvPr id="7" name="Rectangle 6"/>
          <p:cNvSpPr/>
          <p:nvPr/>
        </p:nvSpPr>
        <p:spPr>
          <a:xfrm>
            <a:off x="7956376" y="0"/>
            <a:ext cx="1187624" cy="6858000"/>
          </a:xfrm>
          <a:prstGeom prst="rect">
            <a:avLst/>
          </a:prstGeom>
          <a:solidFill>
            <a:srgbClr val="004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Picture 2" descr="P:\1_En cours\Sites\Shutterstock photos\web\precision_measurement_tool.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0392" y="260648"/>
            <a:ext cx="900000" cy="6938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P:\1_En cours\Sites\Shutterstock photos\web\tanker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0392" y="1412776"/>
            <a:ext cx="900000" cy="6551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P:\1_En cours\Sites\Shutterstock photos\web\radar.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0392" y="2515476"/>
            <a:ext cx="900000" cy="697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P:\1_En cours\Sites\Shutterstock photos\web\medica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00392" y="3717032"/>
            <a:ext cx="900000" cy="67342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P:\1_En cours\Sites\Shutterstock photos\web\blood-pressur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00392" y="4843799"/>
            <a:ext cx="900000" cy="60142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P:\1_En cours\Sites\Shutterstock photos\web\gold_scales.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00392" y="5923694"/>
            <a:ext cx="900000" cy="6016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95536" y="140371"/>
            <a:ext cx="934349" cy="934349"/>
          </a:xfrm>
          <a:prstGeom prst="rect">
            <a:avLst/>
          </a:prstGeom>
        </p:spPr>
      </p:pic>
      <p:sp>
        <p:nvSpPr>
          <p:cNvPr id="15" name="TextBox 14"/>
          <p:cNvSpPr txBox="1"/>
          <p:nvPr userDrawn="1"/>
        </p:nvSpPr>
        <p:spPr>
          <a:xfrm>
            <a:off x="1445416" y="315159"/>
            <a:ext cx="6408712" cy="584775"/>
          </a:xfrm>
          <a:prstGeom prst="rect">
            <a:avLst/>
          </a:prstGeom>
          <a:noFill/>
        </p:spPr>
        <p:txBody>
          <a:bodyPr wrap="square" rtlCol="0">
            <a:spAutoFit/>
          </a:bodyPr>
          <a:lstStyle/>
          <a:p>
            <a:pPr algn="l"/>
            <a:r>
              <a:rPr lang="en-GB" sz="3200" dirty="0">
                <a:solidFill>
                  <a:srgbClr val="0070C0"/>
                </a:solidFill>
              </a:rPr>
              <a:t>OIML</a:t>
            </a:r>
            <a:r>
              <a:rPr lang="en-GB" sz="3200" baseline="0" dirty="0">
                <a:solidFill>
                  <a:srgbClr val="0070C0"/>
                </a:solidFill>
              </a:rPr>
              <a:t> Certification System (OIML-CS)</a:t>
            </a:r>
          </a:p>
        </p:txBody>
      </p:sp>
      <p:sp>
        <p:nvSpPr>
          <p:cNvPr id="16" name="TextBox 15"/>
          <p:cNvSpPr txBox="1"/>
          <p:nvPr userDrawn="1"/>
        </p:nvSpPr>
        <p:spPr>
          <a:xfrm>
            <a:off x="3563888" y="6519827"/>
            <a:ext cx="1268296" cy="276999"/>
          </a:xfrm>
          <a:prstGeom prst="rect">
            <a:avLst/>
          </a:prstGeom>
          <a:noFill/>
        </p:spPr>
        <p:txBody>
          <a:bodyPr wrap="none" rtlCol="0">
            <a:spAutoFit/>
          </a:bodyPr>
          <a:lstStyle/>
          <a:p>
            <a:r>
              <a:rPr lang="en-GB" sz="1200" dirty="0">
                <a:solidFill>
                  <a:srgbClr val="FF0000"/>
                </a:solidFill>
              </a:rPr>
              <a:t>OIML-CS Seminar</a:t>
            </a:r>
          </a:p>
        </p:txBody>
      </p:sp>
      <p:sp>
        <p:nvSpPr>
          <p:cNvPr id="18" name="TextBox 17"/>
          <p:cNvSpPr txBox="1"/>
          <p:nvPr userDrawn="1"/>
        </p:nvSpPr>
        <p:spPr>
          <a:xfrm>
            <a:off x="395536" y="6519826"/>
            <a:ext cx="1396216" cy="276999"/>
          </a:xfrm>
          <a:prstGeom prst="rect">
            <a:avLst/>
          </a:prstGeom>
          <a:noFill/>
        </p:spPr>
        <p:txBody>
          <a:bodyPr wrap="none" rtlCol="0">
            <a:spAutoFit/>
          </a:bodyPr>
          <a:lstStyle/>
          <a:p>
            <a:r>
              <a:rPr lang="en-GB" sz="1200" dirty="0">
                <a:solidFill>
                  <a:srgbClr val="FF0000"/>
                </a:solidFill>
              </a:rPr>
              <a:t>Moscow, May </a:t>
            </a:r>
            <a:r>
              <a:rPr lang="en-GB" sz="1200" baseline="0" dirty="0">
                <a:solidFill>
                  <a:srgbClr val="FF0000"/>
                </a:solidFill>
              </a:rPr>
              <a:t>2018</a:t>
            </a:r>
            <a:endParaRPr lang="en-GB" sz="1200" dirty="0">
              <a:solidFill>
                <a:srgbClr val="FF0000"/>
              </a:solidFill>
            </a:endParaRPr>
          </a:p>
        </p:txBody>
      </p:sp>
    </p:spTree>
    <p:extLst>
      <p:ext uri="{BB962C8B-B14F-4D97-AF65-F5344CB8AC3E}">
        <p14:creationId xmlns:p14="http://schemas.microsoft.com/office/powerpoint/2010/main" val="2324429471"/>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dt="0"/>
  <p:txStyles>
    <p:titleStyle>
      <a:lvl1pPr algn="ctr" defTabSz="914400" rtl="0" eaLnBrk="1" latinLnBrk="0" hangingPunct="1">
        <a:spcBef>
          <a:spcPct val="0"/>
        </a:spcBef>
        <a:buNone/>
        <a:defRPr sz="3600" kern="1200" baseline="0">
          <a:solidFill>
            <a:srgbClr val="C00000"/>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oiml.org/" TargetMode="External"/><Relationship Id="rId2" Type="http://schemas.openxmlformats.org/officeDocument/2006/relationships/hyperlink" Target="mailto:paul.dixon@oiml.org" TargetMode="Externa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9.png"/><Relationship Id="rId7" Type="http://schemas.openxmlformats.org/officeDocument/2006/relationships/customXml" Target="../ink/ink3.xml"/><Relationship Id="rId2" Type="http://schemas.openxmlformats.org/officeDocument/2006/relationships/customXml" Target="../ink/ink1.xml"/><Relationship Id="rId1" Type="http://schemas.openxmlformats.org/officeDocument/2006/relationships/slideLayout" Target="../slideLayouts/slideLayout2.xml"/><Relationship Id="rId6" Type="http://schemas.openxmlformats.org/officeDocument/2006/relationships/image" Target="../media/image10.png"/><Relationship Id="rId4" Type="http://schemas.openxmlformats.org/officeDocument/2006/relationships/customXml" Target="../ink/ink2.xml"/><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Validity of OIML Certificates</a:t>
            </a:r>
            <a:endParaRPr lang="en-GB" noProof="0" dirty="0"/>
          </a:p>
        </p:txBody>
      </p:sp>
      <p:sp>
        <p:nvSpPr>
          <p:cNvPr id="4" name="Slide Number Placeholder 3"/>
          <p:cNvSpPr>
            <a:spLocks noGrp="1"/>
          </p:cNvSpPr>
          <p:nvPr>
            <p:ph type="sldNum" sz="quarter" idx="12"/>
          </p:nvPr>
        </p:nvSpPr>
        <p:spPr/>
        <p:txBody>
          <a:bodyPr/>
          <a:lstStyle/>
          <a:p>
            <a:fld id="{112F3AA7-8D1D-4094-95D7-0F0AD16921C5}" type="slidenum">
              <a:rPr lang="fr-FR" smtClean="0"/>
              <a:pPr/>
              <a:t>1</a:t>
            </a:fld>
            <a:endParaRPr lang="fr-FR"/>
          </a:p>
        </p:txBody>
      </p:sp>
      <p:sp>
        <p:nvSpPr>
          <p:cNvPr id="6" name="Subtitle 2"/>
          <p:cNvSpPr>
            <a:spLocks noGrp="1"/>
          </p:cNvSpPr>
          <p:nvPr>
            <p:ph type="subTitle" idx="1"/>
          </p:nvPr>
        </p:nvSpPr>
        <p:spPr>
          <a:xfrm>
            <a:off x="640769" y="3212976"/>
            <a:ext cx="7128792" cy="2850455"/>
          </a:xfrm>
        </p:spPr>
        <p:txBody>
          <a:bodyPr>
            <a:normAutofit/>
          </a:bodyPr>
          <a:lstStyle/>
          <a:p>
            <a:r>
              <a:rPr lang="fr-FR" sz="2800" dirty="0">
                <a:solidFill>
                  <a:schemeClr val="tx1"/>
                </a:solidFill>
              </a:rPr>
              <a:t>COOMET </a:t>
            </a:r>
            <a:r>
              <a:rPr lang="fr-FR" sz="2800" dirty="0" err="1">
                <a:solidFill>
                  <a:schemeClr val="tx1"/>
                </a:solidFill>
              </a:rPr>
              <a:t>Seminar</a:t>
            </a:r>
            <a:r>
              <a:rPr lang="fr-FR" sz="2800" dirty="0">
                <a:solidFill>
                  <a:schemeClr val="tx1"/>
                </a:solidFill>
              </a:rPr>
              <a:t> </a:t>
            </a:r>
          </a:p>
          <a:p>
            <a:r>
              <a:rPr lang="fr-FR" sz="2800" dirty="0">
                <a:solidFill>
                  <a:schemeClr val="tx1"/>
                </a:solidFill>
              </a:rPr>
              <a:t>OIML Certification System (OIML-CS)</a:t>
            </a:r>
          </a:p>
          <a:p>
            <a:r>
              <a:rPr lang="fr-FR" sz="2400" dirty="0">
                <a:solidFill>
                  <a:schemeClr val="tx1"/>
                </a:solidFill>
              </a:rPr>
              <a:t>Moscow, </a:t>
            </a:r>
            <a:r>
              <a:rPr lang="fr-FR" sz="2400" dirty="0" err="1">
                <a:solidFill>
                  <a:schemeClr val="tx1"/>
                </a:solidFill>
              </a:rPr>
              <a:t>Russian</a:t>
            </a:r>
            <a:r>
              <a:rPr lang="fr-FR" sz="2400" dirty="0">
                <a:solidFill>
                  <a:schemeClr val="tx1"/>
                </a:solidFill>
              </a:rPr>
              <a:t> </a:t>
            </a:r>
            <a:r>
              <a:rPr lang="fr-FR" sz="2400" dirty="0" err="1">
                <a:solidFill>
                  <a:schemeClr val="tx1"/>
                </a:solidFill>
              </a:rPr>
              <a:t>Federation</a:t>
            </a:r>
            <a:r>
              <a:rPr lang="fr-FR" sz="2400" dirty="0">
                <a:solidFill>
                  <a:schemeClr val="tx1"/>
                </a:solidFill>
              </a:rPr>
              <a:t>, May 2018</a:t>
            </a:r>
          </a:p>
          <a:p>
            <a:endParaRPr lang="fr-FR" sz="2800" dirty="0">
              <a:solidFill>
                <a:schemeClr val="tx1"/>
              </a:solidFill>
            </a:endParaRPr>
          </a:p>
          <a:p>
            <a:r>
              <a:rPr lang="fr-FR" sz="2000" dirty="0">
                <a:solidFill>
                  <a:schemeClr val="tx1"/>
                </a:solidFill>
              </a:rPr>
              <a:t>Paul Dixon</a:t>
            </a:r>
            <a:br>
              <a:rPr lang="fr-FR" sz="2000" dirty="0">
                <a:solidFill>
                  <a:schemeClr val="tx1"/>
                </a:solidFill>
              </a:rPr>
            </a:br>
            <a:r>
              <a:rPr lang="fr-FR" sz="2000" dirty="0">
                <a:solidFill>
                  <a:schemeClr val="tx1"/>
                </a:solidFill>
              </a:rPr>
              <a:t>BIML Assistant </a:t>
            </a:r>
            <a:r>
              <a:rPr lang="fr-FR" sz="2000" dirty="0" err="1">
                <a:solidFill>
                  <a:schemeClr val="tx1"/>
                </a:solidFill>
              </a:rPr>
              <a:t>Director</a:t>
            </a:r>
            <a:endParaRPr lang="fr-FR" sz="2000" dirty="0">
              <a:solidFill>
                <a:schemeClr val="tx1"/>
              </a:solidFill>
            </a:endParaRPr>
          </a:p>
        </p:txBody>
      </p:sp>
    </p:spTree>
    <p:extLst>
      <p:ext uri="{BB962C8B-B14F-4D97-AF65-F5344CB8AC3E}">
        <p14:creationId xmlns:p14="http://schemas.microsoft.com/office/powerpoint/2010/main" val="1752400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Updated search on the OIML Website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10</a:t>
            </a:fld>
            <a:endParaRPr lang="fr-F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844209"/>
            <a:ext cx="7488832" cy="4307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3936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Updated search on the OIML Website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11</a:t>
            </a:fld>
            <a:endParaRPr lang="fr-F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628800"/>
            <a:ext cx="5874419" cy="48029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00391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3016"/>
            <a:ext cx="7956376" cy="2274837"/>
          </a:xfrm>
        </p:spPr>
        <p:txBody>
          <a:bodyPr>
            <a:normAutofit/>
          </a:bodyPr>
          <a:lstStyle/>
          <a:p>
            <a:pPr marL="0" indent="0" algn="ctr">
              <a:buNone/>
            </a:pPr>
            <a:r>
              <a:rPr lang="en-US" sz="2400" b="1" dirty="0"/>
              <a:t>Paul DIXON</a:t>
            </a:r>
          </a:p>
          <a:p>
            <a:pPr marL="0" indent="0" algn="ctr">
              <a:buNone/>
            </a:pPr>
            <a:r>
              <a:rPr lang="en-US" sz="2400" b="1" dirty="0"/>
              <a:t>BIML Assistant Director</a:t>
            </a:r>
          </a:p>
          <a:p>
            <a:pPr marL="0" indent="0" algn="ctr">
              <a:buNone/>
            </a:pPr>
            <a:br>
              <a:rPr lang="en-US" sz="2400" b="1" dirty="0"/>
            </a:br>
            <a:r>
              <a:rPr lang="en-US" sz="2400" b="1" dirty="0">
                <a:hlinkClick r:id="rId2"/>
              </a:rPr>
              <a:t>paul.dixon@oiml.org</a:t>
            </a:r>
            <a:endParaRPr lang="en-US" sz="2400" b="1" dirty="0"/>
          </a:p>
          <a:p>
            <a:pPr marL="0" indent="0" algn="ctr">
              <a:buNone/>
            </a:pPr>
            <a:r>
              <a:rPr lang="en-US" sz="2400" b="1" dirty="0">
                <a:hlinkClick r:id="rId3"/>
              </a:rPr>
              <a:t>www.oiml.org</a:t>
            </a:r>
            <a:endParaRPr lang="en-US" sz="2400" dirty="0"/>
          </a:p>
        </p:txBody>
      </p:sp>
      <p:pic>
        <p:nvPicPr>
          <p:cNvPr id="5" name="Content Placeholder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6" y="1484784"/>
            <a:ext cx="2088232" cy="2088232"/>
          </a:xfrm>
          <a:prstGeom prst="rect">
            <a:avLst/>
          </a:prstGeom>
        </p:spPr>
      </p:pic>
      <p:sp>
        <p:nvSpPr>
          <p:cNvPr id="4" name="Slide Number Placeholder 3"/>
          <p:cNvSpPr>
            <a:spLocks noGrp="1"/>
          </p:cNvSpPr>
          <p:nvPr>
            <p:ph type="sldNum" sz="quarter" idx="12"/>
          </p:nvPr>
        </p:nvSpPr>
        <p:spPr>
          <a:xfrm>
            <a:off x="7092280" y="6560259"/>
            <a:ext cx="648072" cy="196131"/>
          </a:xfrm>
        </p:spPr>
        <p:txBody>
          <a:bodyPr/>
          <a:lstStyle/>
          <a:p>
            <a:fld id="{112F3AA7-8D1D-4094-95D7-0F0AD16921C5}" type="slidenum">
              <a:rPr lang="fr-FR" smtClean="0"/>
              <a:pPr/>
              <a:t>12</a:t>
            </a:fld>
            <a:endParaRPr lang="fr-FR"/>
          </a:p>
        </p:txBody>
      </p:sp>
    </p:spTree>
    <p:extLst>
      <p:ext uri="{BB962C8B-B14F-4D97-AF65-F5344CB8AC3E}">
        <p14:creationId xmlns:p14="http://schemas.microsoft.com/office/powerpoint/2010/main" val="19582319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a:t>Transitions</a:t>
            </a:r>
          </a:p>
        </p:txBody>
      </p:sp>
      <p:sp>
        <p:nvSpPr>
          <p:cNvPr id="4" name="Tijdelijke aanduiding voor dianummer 3"/>
          <p:cNvSpPr>
            <a:spLocks noGrp="1"/>
          </p:cNvSpPr>
          <p:nvPr>
            <p:ph type="sldNum" sz="quarter" idx="12"/>
          </p:nvPr>
        </p:nvSpPr>
        <p:spPr/>
        <p:txBody>
          <a:bodyPr/>
          <a:lstStyle/>
          <a:p>
            <a:fld id="{112F3AA7-8D1D-4094-95D7-0F0AD16921C5}" type="slidenum">
              <a:rPr lang="fr-FR" smtClean="0"/>
              <a:pPr/>
              <a:t>2</a:t>
            </a:fld>
            <a:endParaRPr lang="fr-FR"/>
          </a:p>
        </p:txBody>
      </p:sp>
      <p:pic>
        <p:nvPicPr>
          <p:cNvPr id="5" name="Picture 61"/>
          <p:cNvPicPr>
            <a:picLocks noChangeAspect="1"/>
          </p:cNvPicPr>
          <p:nvPr/>
        </p:nvPicPr>
        <p:blipFill>
          <a:blip r:embed="rId2" cstate="print"/>
          <a:stretch>
            <a:fillRect/>
          </a:stretch>
        </p:blipFill>
        <p:spPr>
          <a:xfrm>
            <a:off x="251519" y="1628800"/>
            <a:ext cx="7674175" cy="43204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Validity of OIML Certificates</a:t>
            </a:r>
          </a:p>
        </p:txBody>
      </p:sp>
      <p:sp>
        <p:nvSpPr>
          <p:cNvPr id="3" name="Content Placeholder 2"/>
          <p:cNvSpPr>
            <a:spLocks noGrp="1"/>
          </p:cNvSpPr>
          <p:nvPr>
            <p:ph idx="1"/>
          </p:nvPr>
        </p:nvSpPr>
        <p:spPr>
          <a:xfrm>
            <a:off x="467544" y="2153816"/>
            <a:ext cx="7344816" cy="3795464"/>
          </a:xfrm>
        </p:spPr>
        <p:txBody>
          <a:bodyPr>
            <a:noAutofit/>
          </a:bodyPr>
          <a:lstStyle/>
          <a:p>
            <a:pPr marL="0" indent="0">
              <a:buNone/>
            </a:pPr>
            <a:r>
              <a:rPr lang="es-UY" sz="2000" b="1" dirty="0">
                <a:solidFill>
                  <a:schemeClr val="tx2"/>
                </a:solidFill>
              </a:rPr>
              <a:t>Do OIML </a:t>
            </a:r>
            <a:r>
              <a:rPr lang="en-US" sz="2000" b="1" dirty="0">
                <a:solidFill>
                  <a:schemeClr val="tx2"/>
                </a:solidFill>
              </a:rPr>
              <a:t>certificates</a:t>
            </a:r>
            <a:r>
              <a:rPr lang="es-UY" sz="2000" b="1" dirty="0">
                <a:solidFill>
                  <a:schemeClr val="tx2"/>
                </a:solidFill>
              </a:rPr>
              <a:t> expire</a:t>
            </a:r>
            <a:r>
              <a:rPr lang="en-US" sz="2000" b="1" dirty="0">
                <a:solidFill>
                  <a:schemeClr val="tx2"/>
                </a:solidFill>
              </a:rPr>
              <a:t>?</a:t>
            </a:r>
            <a:endParaRPr lang="en-GB" sz="2000" b="1" dirty="0">
              <a:solidFill>
                <a:schemeClr val="tx2"/>
              </a:solidFill>
            </a:endParaRPr>
          </a:p>
          <a:p>
            <a:pPr marL="0" indent="0">
              <a:spcBef>
                <a:spcPts val="1200"/>
              </a:spcBef>
              <a:buNone/>
            </a:pPr>
            <a:r>
              <a:rPr lang="en-GB" sz="1800" b="1" dirty="0">
                <a:solidFill>
                  <a:srgbClr val="FF0000"/>
                </a:solidFill>
              </a:rPr>
              <a:t>NO</a:t>
            </a:r>
            <a:r>
              <a:rPr lang="en-GB" sz="1800" dirty="0"/>
              <a:t>, OIML certificates do not have an expiry date.</a:t>
            </a:r>
            <a:endParaRPr lang="en-GB" sz="1800" b="1" dirty="0"/>
          </a:p>
          <a:p>
            <a:pPr marL="0" indent="0">
              <a:spcBef>
                <a:spcPts val="1800"/>
              </a:spcBef>
              <a:buNone/>
            </a:pPr>
            <a:r>
              <a:rPr lang="en-US" sz="2000" b="1" dirty="0">
                <a:solidFill>
                  <a:schemeClr val="tx2"/>
                </a:solidFill>
              </a:rPr>
              <a:t>Do Revisions of OIML certificates supersede previous versions?</a:t>
            </a:r>
          </a:p>
          <a:p>
            <a:pPr marL="0" lvl="1" indent="0">
              <a:spcBef>
                <a:spcPts val="1200"/>
              </a:spcBef>
              <a:buNone/>
            </a:pPr>
            <a:r>
              <a:rPr lang="en-GB" sz="1800" b="1" dirty="0">
                <a:solidFill>
                  <a:srgbClr val="FF0000"/>
                </a:solidFill>
              </a:rPr>
              <a:t>YES</a:t>
            </a:r>
            <a:r>
              <a:rPr lang="en-GB" sz="1800" dirty="0"/>
              <a:t>, Revisions of certificates may be issued for different reasons:</a:t>
            </a:r>
          </a:p>
          <a:p>
            <a:pPr marL="1314450" lvl="3" indent="-457200">
              <a:spcBef>
                <a:spcPts val="1800"/>
              </a:spcBef>
              <a:buAutoNum type="alphaLcParenR"/>
            </a:pPr>
            <a:r>
              <a:rPr lang="en-GB" sz="1800" dirty="0"/>
              <a:t>Editorial errors</a:t>
            </a:r>
          </a:p>
          <a:p>
            <a:pPr marL="1314450" lvl="3" indent="-457200">
              <a:spcBef>
                <a:spcPts val="1800"/>
              </a:spcBef>
              <a:buAutoNum type="alphaLcParenR"/>
            </a:pPr>
            <a:r>
              <a:rPr lang="en-GB" sz="1800" dirty="0"/>
              <a:t>Non-editorial errors</a:t>
            </a:r>
          </a:p>
          <a:p>
            <a:pPr marL="1314450" lvl="3" indent="-457200">
              <a:spcBef>
                <a:spcPts val="1800"/>
              </a:spcBef>
              <a:buAutoNum type="alphaLcParenR"/>
            </a:pPr>
            <a:r>
              <a:rPr lang="en-GB" sz="1800" dirty="0"/>
              <a:t>Technical changes such as the addition of new features, expansion of a family, new manufacturers.</a:t>
            </a:r>
          </a:p>
        </p:txBody>
      </p:sp>
      <p:sp>
        <p:nvSpPr>
          <p:cNvPr id="6" name="Slide Number Placeholder 5"/>
          <p:cNvSpPr>
            <a:spLocks noGrp="1"/>
          </p:cNvSpPr>
          <p:nvPr>
            <p:ph type="sldNum" sz="quarter" idx="12"/>
          </p:nvPr>
        </p:nvSpPr>
        <p:spPr/>
        <p:txBody>
          <a:bodyPr/>
          <a:lstStyle/>
          <a:p>
            <a:fld id="{112F3AA7-8D1D-4094-95D7-0F0AD16921C5}" type="slidenum">
              <a:rPr lang="en-GB" noProof="0" smtClean="0"/>
              <a:pPr/>
              <a:t>3</a:t>
            </a:fld>
            <a:endParaRPr lang="en-GB" noProof="0" dirty="0"/>
          </a:p>
        </p:txBody>
      </p:sp>
    </p:spTree>
    <p:extLst>
      <p:ext uri="{BB962C8B-B14F-4D97-AF65-F5344CB8AC3E}">
        <p14:creationId xmlns:p14="http://schemas.microsoft.com/office/powerpoint/2010/main" val="2975596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Validity of OIML Certificates</a:t>
            </a:r>
          </a:p>
        </p:txBody>
      </p:sp>
      <p:sp>
        <p:nvSpPr>
          <p:cNvPr id="3" name="Content Placeholder 2"/>
          <p:cNvSpPr>
            <a:spLocks noGrp="1"/>
          </p:cNvSpPr>
          <p:nvPr>
            <p:ph idx="1"/>
          </p:nvPr>
        </p:nvSpPr>
        <p:spPr>
          <a:xfrm>
            <a:off x="534380" y="1772816"/>
            <a:ext cx="7349988" cy="4248472"/>
          </a:xfrm>
        </p:spPr>
        <p:txBody>
          <a:bodyPr>
            <a:noAutofit/>
          </a:bodyPr>
          <a:lstStyle/>
          <a:p>
            <a:pPr marL="0" indent="0">
              <a:buNone/>
            </a:pPr>
            <a:r>
              <a:rPr lang="en-US" sz="2200" b="1" dirty="0">
                <a:solidFill>
                  <a:schemeClr val="tx2"/>
                </a:solidFill>
              </a:rPr>
              <a:t>Will OIML Basic and OIML MAA Certificates issued before January 1, 2018 continue to be valid?</a:t>
            </a:r>
          </a:p>
          <a:p>
            <a:pPr marL="0" indent="0">
              <a:spcBef>
                <a:spcPts val="1200"/>
              </a:spcBef>
              <a:buNone/>
            </a:pPr>
            <a:r>
              <a:rPr lang="en-US" sz="1900" b="1" dirty="0">
                <a:solidFill>
                  <a:srgbClr val="FF0000"/>
                </a:solidFill>
              </a:rPr>
              <a:t>YES, </a:t>
            </a:r>
            <a:r>
              <a:rPr lang="en-US" sz="1900" dirty="0"/>
              <a:t> these certificates will continue to be valid.</a:t>
            </a:r>
            <a:endParaRPr lang="en-US" sz="1900" b="1" dirty="0">
              <a:solidFill>
                <a:srgbClr val="FF0000"/>
              </a:solidFill>
            </a:endParaRPr>
          </a:p>
          <a:p>
            <a:pPr marL="0" indent="0">
              <a:spcBef>
                <a:spcPts val="1800"/>
              </a:spcBef>
              <a:buNone/>
            </a:pPr>
            <a:r>
              <a:rPr lang="en-US" sz="2200" b="1" dirty="0">
                <a:solidFill>
                  <a:schemeClr val="tx2"/>
                </a:solidFill>
              </a:rPr>
              <a:t>Will it be possible to issue Revisions to Basic and MAA certificates?</a:t>
            </a:r>
          </a:p>
          <a:p>
            <a:pPr marL="0" indent="0">
              <a:buNone/>
            </a:pPr>
            <a:r>
              <a:rPr lang="en-US" sz="1900" b="1" dirty="0">
                <a:solidFill>
                  <a:srgbClr val="FF0000"/>
                </a:solidFill>
              </a:rPr>
              <a:t>NO, </a:t>
            </a:r>
            <a:r>
              <a:rPr lang="en-US" sz="1900" dirty="0"/>
              <a:t> no new Revisions of Basic or MAA certificates will be issued after the new System is in place.</a:t>
            </a:r>
          </a:p>
          <a:p>
            <a:pPr marL="0" indent="0">
              <a:buNone/>
            </a:pPr>
            <a:r>
              <a:rPr lang="en-GB" sz="1900" dirty="0"/>
              <a:t>However, it is proposed that an "Annex" can be issued to correct an error or where the ownership of the certificate transfers to another applicant (or the applicant changes name or address). These Annexes will be made available on the website.</a:t>
            </a:r>
            <a:endParaRPr lang="en-US" sz="1900" dirty="0"/>
          </a:p>
        </p:txBody>
      </p:sp>
      <p:sp>
        <p:nvSpPr>
          <p:cNvPr id="4" name="Slide Number Placeholder 3"/>
          <p:cNvSpPr>
            <a:spLocks noGrp="1"/>
          </p:cNvSpPr>
          <p:nvPr>
            <p:ph type="sldNum" sz="quarter" idx="12"/>
          </p:nvPr>
        </p:nvSpPr>
        <p:spPr/>
        <p:txBody>
          <a:bodyPr/>
          <a:lstStyle/>
          <a:p>
            <a:fld id="{112F3AA7-8D1D-4094-95D7-0F0AD16921C5}" type="slidenum">
              <a:rPr lang="fr-FR" smtClean="0"/>
              <a:pPr/>
              <a:t>4</a:t>
            </a:fld>
            <a:endParaRPr lang="fr-FR"/>
          </a:p>
        </p:txBody>
      </p:sp>
    </p:spTree>
    <p:extLst>
      <p:ext uri="{BB962C8B-B14F-4D97-AF65-F5344CB8AC3E}">
        <p14:creationId xmlns:p14="http://schemas.microsoft.com/office/powerpoint/2010/main" val="2290177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General FAQ</a:t>
            </a:r>
          </a:p>
        </p:txBody>
      </p:sp>
      <p:sp>
        <p:nvSpPr>
          <p:cNvPr id="3" name="Content Placeholder 2"/>
          <p:cNvSpPr>
            <a:spLocks noGrp="1"/>
          </p:cNvSpPr>
          <p:nvPr>
            <p:ph idx="1"/>
          </p:nvPr>
        </p:nvSpPr>
        <p:spPr/>
        <p:txBody>
          <a:bodyPr>
            <a:normAutofit/>
          </a:bodyPr>
          <a:lstStyle/>
          <a:p>
            <a:pPr marL="0" indent="0">
              <a:spcBef>
                <a:spcPts val="1800"/>
              </a:spcBef>
              <a:buNone/>
            </a:pPr>
            <a:r>
              <a:rPr lang="en-US" sz="2000" b="1" dirty="0">
                <a:solidFill>
                  <a:schemeClr val="tx2"/>
                </a:solidFill>
              </a:rPr>
              <a:t>Will Basic and MAA participants be authorized to issue Revisions of old certificates?</a:t>
            </a:r>
          </a:p>
          <a:p>
            <a:pPr marL="0" indent="0">
              <a:buNone/>
            </a:pPr>
            <a:r>
              <a:rPr lang="en-US" sz="1800" b="1" dirty="0">
                <a:solidFill>
                  <a:srgbClr val="FF0000"/>
                </a:solidFill>
              </a:rPr>
              <a:t>NO, </a:t>
            </a:r>
            <a:r>
              <a:rPr lang="en-US" sz="1800" dirty="0"/>
              <a:t> only annexes as described before. (The issuers of annexes do not need to be OIML Issuing Authorities under the OIML-CS)</a:t>
            </a:r>
          </a:p>
          <a:p>
            <a:pPr marL="0" indent="0">
              <a:spcBef>
                <a:spcPts val="1200"/>
              </a:spcBef>
              <a:buNone/>
            </a:pPr>
            <a:endParaRPr lang="en-US" sz="2000" b="1" dirty="0">
              <a:solidFill>
                <a:schemeClr val="tx2"/>
              </a:solidFill>
            </a:endParaRPr>
          </a:p>
          <a:p>
            <a:pPr marL="0" indent="0">
              <a:spcBef>
                <a:spcPts val="1200"/>
              </a:spcBef>
              <a:buNone/>
            </a:pPr>
            <a:r>
              <a:rPr lang="en-US" sz="2000" b="1" dirty="0">
                <a:solidFill>
                  <a:schemeClr val="tx2"/>
                </a:solidFill>
              </a:rPr>
              <a:t>Will OIML Certificates still be available on the Website?</a:t>
            </a:r>
          </a:p>
          <a:p>
            <a:pPr marL="0" indent="0">
              <a:spcBef>
                <a:spcPts val="1200"/>
              </a:spcBef>
              <a:buNone/>
            </a:pPr>
            <a:r>
              <a:rPr lang="en-US" sz="1800" b="1" dirty="0">
                <a:solidFill>
                  <a:srgbClr val="FF0000"/>
                </a:solidFill>
              </a:rPr>
              <a:t>YES, </a:t>
            </a:r>
            <a:r>
              <a:rPr lang="en-US" sz="1800" dirty="0"/>
              <a:t> all the certificates will continue to be available on the OIML website…..(wait for next slide)</a:t>
            </a:r>
            <a:endParaRPr lang="en-US" sz="1800" b="1" dirty="0">
              <a:solidFill>
                <a:srgbClr val="FF0000"/>
              </a:solidFill>
            </a:endParaRPr>
          </a:p>
          <a:p>
            <a:pPr marL="0" indent="0">
              <a:buNone/>
            </a:pPr>
            <a:endParaRPr lang="en-US" sz="2400" b="1" dirty="0">
              <a:solidFill>
                <a:srgbClr val="FF0000"/>
              </a:solidFill>
            </a:endParaRPr>
          </a:p>
          <a:p>
            <a:pPr marL="0" indent="0">
              <a:buNone/>
            </a:pPr>
            <a:endParaRPr lang="en-US" sz="2400" b="1" dirty="0">
              <a:solidFill>
                <a:schemeClr val="tx2"/>
              </a:solidFill>
            </a:endParaRPr>
          </a:p>
        </p:txBody>
      </p:sp>
      <p:sp>
        <p:nvSpPr>
          <p:cNvPr id="4" name="Slide Number Placeholder 3"/>
          <p:cNvSpPr>
            <a:spLocks noGrp="1"/>
          </p:cNvSpPr>
          <p:nvPr>
            <p:ph type="sldNum" sz="quarter" idx="12"/>
          </p:nvPr>
        </p:nvSpPr>
        <p:spPr/>
        <p:txBody>
          <a:bodyPr/>
          <a:lstStyle/>
          <a:p>
            <a:fld id="{112F3AA7-8D1D-4094-95D7-0F0AD16921C5}" type="slidenum">
              <a:rPr lang="fr-FR" smtClean="0"/>
              <a:pPr/>
              <a:t>5</a:t>
            </a:fld>
            <a:endParaRPr lang="fr-FR"/>
          </a:p>
        </p:txBody>
      </p:sp>
    </p:spTree>
    <p:extLst>
      <p:ext uri="{BB962C8B-B14F-4D97-AF65-F5344CB8AC3E}">
        <p14:creationId xmlns:p14="http://schemas.microsoft.com/office/powerpoint/2010/main" val="2987188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Updated search on the OIML Website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6</a:t>
            </a:fld>
            <a:endParaRPr lang="fr-FR"/>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C7B65816-DE61-414D-986F-FB7823C00BF6}"/>
                  </a:ext>
                </a:extLst>
              </p14:cNvPr>
              <p14:cNvContentPartPr/>
              <p14:nvPr/>
            </p14:nvContentPartPr>
            <p14:xfrm>
              <a:off x="6882889" y="3003513"/>
              <a:ext cx="11340" cy="11340"/>
            </p14:xfrm>
          </p:contentPart>
        </mc:Choice>
        <mc:Fallback xmlns="">
          <p:pic>
            <p:nvPicPr>
              <p:cNvPr id="3" name="Ink 2">
                <a:extLst>
                  <a:ext uri="{FF2B5EF4-FFF2-40B4-BE49-F238E27FC236}">
                    <a16:creationId xmlns:a16="http://schemas.microsoft.com/office/drawing/2014/main" xmlns="" xmlns:p14="http://schemas.microsoft.com/office/powerpoint/2010/main" id="{C7B65816-DE61-414D-986F-FB7823C00BF6}"/>
                  </a:ext>
                </a:extLst>
              </p:cNvPr>
              <p:cNvPicPr/>
              <p:nvPr/>
            </p:nvPicPr>
            <p:blipFill>
              <a:blip r:embed="rId3" cstate="print"/>
              <a:stretch>
                <a:fillRect/>
              </a:stretch>
            </p:blipFill>
            <p:spPr>
              <a:xfrm>
                <a:off x="6878636" y="2999260"/>
                <a:ext cx="19845" cy="19845"/>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1B834880-E078-4BC9-ACD3-3E8763637E86}"/>
                  </a:ext>
                </a:extLst>
              </p14:cNvPr>
              <p14:cNvContentPartPr/>
              <p14:nvPr/>
            </p14:nvContentPartPr>
            <p14:xfrm>
              <a:off x="5885329" y="3025833"/>
              <a:ext cx="27900" cy="5760"/>
            </p14:xfrm>
          </p:contentPart>
        </mc:Choice>
        <mc:Fallback xmlns="">
          <p:pic>
            <p:nvPicPr>
              <p:cNvPr id="5" name="Ink 4">
                <a:extLst>
                  <a:ext uri="{FF2B5EF4-FFF2-40B4-BE49-F238E27FC236}">
                    <a16:creationId xmlns:a16="http://schemas.microsoft.com/office/drawing/2014/main" xmlns="" xmlns:p14="http://schemas.microsoft.com/office/powerpoint/2010/main" id="{1B834880-E078-4BC9-ACD3-3E8763637E86}"/>
                  </a:ext>
                </a:extLst>
              </p:cNvPr>
              <p:cNvPicPr/>
              <p:nvPr/>
            </p:nvPicPr>
            <p:blipFill>
              <a:blip r:embed="rId6"/>
              <a:stretch>
                <a:fillRect/>
              </a:stretch>
            </p:blipFill>
            <p:spPr>
              <a:xfrm>
                <a:off x="5881037" y="3021513"/>
                <a:ext cx="36485" cy="144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450BC95C-8E0E-4A6A-BDB0-3D71A21F2254}"/>
                  </a:ext>
                </a:extLst>
              </p14:cNvPr>
              <p14:cNvContentPartPr/>
              <p14:nvPr/>
            </p14:nvContentPartPr>
            <p14:xfrm>
              <a:off x="5990629" y="2981373"/>
              <a:ext cx="16740" cy="11340"/>
            </p14:xfrm>
          </p:contentPart>
        </mc:Choice>
        <mc:Fallback xmlns="">
          <p:pic>
            <p:nvPicPr>
              <p:cNvPr id="6" name="Ink 5">
                <a:extLst>
                  <a:ext uri="{FF2B5EF4-FFF2-40B4-BE49-F238E27FC236}">
                    <a16:creationId xmlns:a16="http://schemas.microsoft.com/office/drawing/2014/main" xmlns="" xmlns:p14="http://schemas.microsoft.com/office/powerpoint/2010/main" id="{450BC95C-8E0E-4A6A-BDB0-3D71A21F2254}"/>
                  </a:ext>
                </a:extLst>
              </p:cNvPr>
              <p:cNvPicPr/>
              <p:nvPr/>
            </p:nvPicPr>
            <p:blipFill>
              <a:blip r:embed="rId8" cstate="print"/>
              <a:stretch>
                <a:fillRect/>
              </a:stretch>
            </p:blipFill>
            <p:spPr>
              <a:xfrm>
                <a:off x="5986444" y="2977120"/>
                <a:ext cx="25110" cy="19845"/>
              </a:xfrm>
              <a:prstGeom prst="rect">
                <a:avLst/>
              </a:prstGeom>
            </p:spPr>
          </p:pic>
        </mc:Fallback>
      </mc:AlternateContent>
      <p:pic>
        <p:nvPicPr>
          <p:cNvPr id="8"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1560" y="1772816"/>
            <a:ext cx="6848475"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hteck 10"/>
          <p:cNvSpPr/>
          <p:nvPr/>
        </p:nvSpPr>
        <p:spPr>
          <a:xfrm>
            <a:off x="642916" y="3950854"/>
            <a:ext cx="1768844" cy="3960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69766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Updated search on the OIML Website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7</a:t>
            </a:fld>
            <a:endParaRPr lang="fr-F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916832"/>
            <a:ext cx="7258050" cy="418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36811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Updated search on the OIML Website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8</a:t>
            </a:fld>
            <a:endParaRPr lang="fr-F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916832"/>
            <a:ext cx="7258050" cy="418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619424" y="4653136"/>
            <a:ext cx="2380684" cy="32983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3460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Updated search on the OIML Website</a:t>
            </a:r>
          </a:p>
        </p:txBody>
      </p:sp>
      <p:sp>
        <p:nvSpPr>
          <p:cNvPr id="4" name="Slide Number Placeholder 3"/>
          <p:cNvSpPr>
            <a:spLocks noGrp="1"/>
          </p:cNvSpPr>
          <p:nvPr>
            <p:ph type="sldNum" sz="quarter" idx="12"/>
          </p:nvPr>
        </p:nvSpPr>
        <p:spPr/>
        <p:txBody>
          <a:bodyPr/>
          <a:lstStyle/>
          <a:p>
            <a:fld id="{112F3AA7-8D1D-4094-95D7-0F0AD16921C5}" type="slidenum">
              <a:rPr lang="fr-FR" smtClean="0"/>
              <a:pPr/>
              <a:t>9</a:t>
            </a:fld>
            <a:endParaRPr lang="fr-F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628800"/>
            <a:ext cx="6761143" cy="483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9504855"/>
      </p:ext>
    </p:extLst>
  </p:cSld>
  <p:clrMapOvr>
    <a:masterClrMapping/>
  </p:clrMapOvr>
</p:sld>
</file>

<file path=ppt/theme/theme1.xml><?xml version="1.0" encoding="utf-8"?>
<a:theme xmlns:a="http://schemas.openxmlformats.org/drawingml/2006/main" name="OIML PowerPoint Layout 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OIML PowerPoint Layout 2015</Template>
  <TotalTime>0</TotalTime>
  <Words>322</Words>
  <Application>Microsoft Office PowerPoint</Application>
  <PresentationFormat>Bildschirmpräsentation (4:3)</PresentationFormat>
  <Paragraphs>49</Paragraphs>
  <Slides>12</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12</vt:i4>
      </vt:variant>
    </vt:vector>
  </HeadingPairs>
  <TitlesOfParts>
    <vt:vector size="15" baseType="lpstr">
      <vt:lpstr>Arial</vt:lpstr>
      <vt:lpstr>Calibri</vt:lpstr>
      <vt:lpstr>OIML PowerPoint Layout 2015</vt:lpstr>
      <vt:lpstr>Validity of OIML Certificates</vt:lpstr>
      <vt:lpstr>Transitions</vt:lpstr>
      <vt:lpstr>Validity of OIML Certificates</vt:lpstr>
      <vt:lpstr>Validity of OIML Certificates</vt:lpstr>
      <vt:lpstr>General FAQ</vt:lpstr>
      <vt:lpstr>Updated search on the OIML Website</vt:lpstr>
      <vt:lpstr>Updated search on the OIML Website</vt:lpstr>
      <vt:lpstr>Updated search on the OIML Website</vt:lpstr>
      <vt:lpstr>Updated search on the OIML Website</vt:lpstr>
      <vt:lpstr>Updated search on the OIML Website</vt:lpstr>
      <vt:lpstr>Updated search on the OIML Website</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OIML Update</dc:title>
  <dc:creator>Willem</dc:creator>
  <cp:lastModifiedBy>Peter Ulbig</cp:lastModifiedBy>
  <cp:revision>103</cp:revision>
  <cp:lastPrinted>2016-10-26T13:21:18Z</cp:lastPrinted>
  <dcterms:created xsi:type="dcterms:W3CDTF">2015-10-30T08:57:16Z</dcterms:created>
  <dcterms:modified xsi:type="dcterms:W3CDTF">2018-05-14T07:59:22Z</dcterms:modified>
</cp:coreProperties>
</file>